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29"/>
  </p:notesMasterIdLst>
  <p:sldIdLst>
    <p:sldId id="256" r:id="rId5"/>
    <p:sldId id="257" r:id="rId6"/>
    <p:sldId id="309" r:id="rId7"/>
    <p:sldId id="332" r:id="rId8"/>
    <p:sldId id="311" r:id="rId9"/>
    <p:sldId id="312" r:id="rId10"/>
    <p:sldId id="313" r:id="rId11"/>
    <p:sldId id="324" r:id="rId12"/>
    <p:sldId id="325" r:id="rId13"/>
    <p:sldId id="337" r:id="rId14"/>
    <p:sldId id="342" r:id="rId15"/>
    <p:sldId id="341" r:id="rId16"/>
    <p:sldId id="340" r:id="rId17"/>
    <p:sldId id="344" r:id="rId18"/>
    <p:sldId id="346" r:id="rId19"/>
    <p:sldId id="345" r:id="rId20"/>
    <p:sldId id="334" r:id="rId21"/>
    <p:sldId id="335" r:id="rId22"/>
    <p:sldId id="321" r:id="rId23"/>
    <p:sldId id="320" r:id="rId24"/>
    <p:sldId id="328" r:id="rId25"/>
    <p:sldId id="329" r:id="rId26"/>
    <p:sldId id="330" r:id="rId27"/>
    <p:sldId id="347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3F5CB3-A5F1-41E0-80DE-6FDBC12747EE}" v="501" dt="2019-12-19T18:33:41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94269" autoAdjust="0"/>
  </p:normalViewPr>
  <p:slideViewPr>
    <p:cSldViewPr snapToGrid="0">
      <p:cViewPr varScale="1">
        <p:scale>
          <a:sx n="108" d="100"/>
          <a:sy n="108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8901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2268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8811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0260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2436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5189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862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7954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8508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6142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7107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975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0603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6782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641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4500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8664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9158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1171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3581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4098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41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rentozar.com/archive/2018/09/whats-new-in-sql-server-2019s-sys-messages-more-unannounced-features/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https://www.fabriciolima.net/blog/2019/02/06/query-store-01-introducao/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microsoft.com/en-us/sql/relational-databases/performance/intelligent-query-processing?view=sql-server-ver15#batch-mode-on-rowstore" TargetMode="External"/><Relationship Id="rId5" Type="http://schemas.openxmlformats.org/officeDocument/2006/relationships/hyperlink" Target="https://docs.microsoft.com/en-us/sql/relational-databases/performance/intelligent-query-processing?view=sql-server-ver15#row-mode-memory-grant-feedback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microsoft.com/en-us/sql/relational-databases/performance/intelligent-query-processing?view=sql-server-ver15#table-variable-deferred-compilation" TargetMode="External"/><Relationship Id="rId5" Type="http://schemas.openxmlformats.org/officeDocument/2006/relationships/hyperlink" Target="https://docs.microsoft.com/en-us/sql/relational-databases/performance/intelligent-query-processing?view=sql-server-ver15#scalar-udf-inlining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youtube.com/watch?v=g4aemv5O9as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briciolima.net/blog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entozar.com/archive/2019/03/video-demoing-sql-server-2019s-new-accelerated-database-recovery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dirceuresende.com/blog/sql-server-2019-lista-de-novidades-e-novos-recurso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rentozar.com/archive/2019/10/video-whats-new-in-sql-server-2019/" TargetMode="External"/><Relationship Id="rId5" Type="http://schemas.openxmlformats.org/officeDocument/2006/relationships/hyperlink" Target="https://docs.microsoft.com/en-us/sql/sql-server/what-s-new-in-sql-server-ver15?view=sql-server-ver15" TargetMode="External"/><Relationship Id="rId10" Type="http://schemas.openxmlformats.org/officeDocument/2006/relationships/hyperlink" Target="https://www.modbi.com/post/sql-server-2019-new-business-intelligence-features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brentozar.com/archive/2018/09/whats-new-in-sql-server-2019s-sys-messages-more-unannounced-feature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luizvitorlima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facebook.com/luizlimaDB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uizlima.net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s://www.microsoft.com/en-us/sql-server/sql-server-2019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s://docs.microsoft.com/pt-br/sql/sql-server/install/instance-configuration?view=sql-server-ver15#memory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s://docs.microsoft.com/pt-br/sql/sql-server/install/instance-configuration?view=sql-server-ver15#maxdop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hyperlink" Target="https://docs.microsoft.com/en-us/sql/relational-databases/backup-restore/restore-and-recovery-overview-sql-server?view=sql-server-ver15#adr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s://www.brentozar.com/archive/2018/09/whats-new-in-sql-server-2019s-sys-messages-more-unannounced-features/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irceuresende.com/blog/sql-server-string-or-binary-data-would-be-truncated-o-que-e-como-identificar-a-causa-raiz-e-como-corrigir/" TargetMode="External"/><Relationship Id="rId5" Type="http://schemas.openxmlformats.org/officeDocument/2006/relationships/hyperlink" Target="https://www.brentozar.com/archive/2018/09/whats-new-in-sql-server-2019s-sys-messages-more-unannounced-features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859575" y="1177515"/>
            <a:ext cx="10747332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5400"/>
            </a:pPr>
            <a:br>
              <a:rPr lang="pt-BR" sz="5400" b="1" dirty="0"/>
            </a:br>
            <a:r>
              <a:rPr lang="pt-BR" sz="5400" b="1" dirty="0">
                <a:solidFill>
                  <a:srgbClr val="292A7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SQL Server 2019 – O que vem por aí?</a:t>
            </a:r>
            <a:br>
              <a:rPr lang="pt-BR" sz="5400" b="1" dirty="0">
                <a:solidFill>
                  <a:srgbClr val="292A76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endParaRPr sz="5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524000" y="4289979"/>
            <a:ext cx="9144000" cy="113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70000"/>
              </a:lnSpc>
              <a:spcBef>
                <a:spcPts val="0"/>
              </a:spcBef>
              <a:buSzPts val="3330"/>
            </a:pPr>
            <a:r>
              <a:rPr lang="pt-BR" sz="3600" dirty="0">
                <a:solidFill>
                  <a:srgbClr val="292A7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Fabrício Lima</a:t>
            </a:r>
          </a:p>
          <a:p>
            <a:pPr marL="0" lvl="0" indent="0">
              <a:lnSpc>
                <a:spcPct val="70000"/>
              </a:lnSpc>
              <a:spcBef>
                <a:spcPts val="0"/>
              </a:spcBef>
              <a:buSzPts val="3330"/>
            </a:pPr>
            <a:endParaRPr lang="pt-BR" sz="3600" dirty="0">
              <a:solidFill>
                <a:srgbClr val="292A76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70000"/>
              </a:lnSpc>
              <a:spcBef>
                <a:spcPts val="0"/>
              </a:spcBef>
              <a:buSzPts val="3330"/>
            </a:pPr>
            <a:r>
              <a:rPr lang="pt-BR" sz="3600" dirty="0">
                <a:solidFill>
                  <a:srgbClr val="292A76"/>
                </a:solidFill>
                <a:cs typeface="Arial" panose="020B0604020202020204" pitchFamily="34" charset="0"/>
              </a:rPr>
              <a:t>Luiz Lima</a:t>
            </a:r>
            <a:endParaRPr lang="pt-BR" sz="3600" dirty="0"/>
          </a:p>
        </p:txBody>
      </p:sp>
      <p:sp>
        <p:nvSpPr>
          <p:cNvPr id="5" name="Google Shape;92;p14">
            <a:extLst>
              <a:ext uri="{FF2B5EF4-FFF2-40B4-BE49-F238E27FC236}">
                <a16:creationId xmlns:a16="http://schemas.microsoft.com/office/drawing/2014/main" id="{44909046-2840-4242-B6C5-646BB6C93DBC}"/>
              </a:ext>
            </a:extLst>
          </p:cNvPr>
          <p:cNvSpPr txBox="1">
            <a:spLocks/>
          </p:cNvSpPr>
          <p:nvPr/>
        </p:nvSpPr>
        <p:spPr>
          <a:xfrm>
            <a:off x="233825" y="403786"/>
            <a:ext cx="11182858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800"/>
              </a:spcAft>
            </a:pPr>
            <a:endParaRPr lang="pt-BR" sz="5400" b="1" dirty="0">
              <a:solidFill>
                <a:srgbClr val="292A76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pt-BR" sz="5400" dirty="0">
                <a:solidFill>
                  <a:srgbClr val="1567B8"/>
                </a:solidFill>
              </a:rPr>
              <a:t>High Availability – Availability Groups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SQL Server 2019: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N</a:t>
            </a:r>
            <a:r>
              <a:rPr lang="pt-BR" sz="2400" dirty="0"/>
              <a:t>úmero</a:t>
            </a:r>
            <a:r>
              <a:rPr lang="en-US" sz="2400" dirty="0"/>
              <a:t> </a:t>
            </a:r>
            <a:r>
              <a:rPr lang="pt-BR" sz="2400" dirty="0"/>
              <a:t>máximo</a:t>
            </a:r>
            <a:r>
              <a:rPr lang="en-US" sz="2400" dirty="0"/>
              <a:t> de replicas síncronas: 5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pt-BR" sz="2400" dirty="0"/>
              <a:t>Pode</a:t>
            </a:r>
            <a:r>
              <a:rPr lang="en-US" sz="2400" dirty="0"/>
              <a:t> configurar Failover automático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1 replica primária e até 4 replicas secundárias síncronas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SQL Server 2017: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N</a:t>
            </a:r>
            <a:r>
              <a:rPr lang="pt-BR" sz="2400" dirty="0"/>
              <a:t>úmero</a:t>
            </a:r>
            <a:r>
              <a:rPr lang="en-US" sz="2400" dirty="0"/>
              <a:t> </a:t>
            </a:r>
            <a:r>
              <a:rPr lang="pt-BR" sz="2400" dirty="0"/>
              <a:t>máximo</a:t>
            </a:r>
            <a:r>
              <a:rPr lang="en-US" sz="2400" dirty="0"/>
              <a:t> de replicas síncronas: 3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pt-BR" sz="2400" dirty="0"/>
              <a:t>Pode</a:t>
            </a:r>
            <a:r>
              <a:rPr lang="en-US" sz="2400" dirty="0"/>
              <a:t> configurar Failover automático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1 replica primária e até 2 replicas secundárias síncronas</a:t>
            </a:r>
            <a:endParaRPr lang="en-US" sz="1800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413353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pt-BR" sz="5400" dirty="0">
                <a:solidFill>
                  <a:srgbClr val="1567B8"/>
                </a:solidFill>
              </a:rPr>
              <a:t>Query Store – Introdução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Surgiu no SQL Server 2016.</a:t>
            </a:r>
          </a:p>
          <a:p>
            <a:endParaRPr lang="en-US" sz="1800" dirty="0"/>
          </a:p>
          <a:p>
            <a:r>
              <a:rPr lang="en-US" sz="1800" dirty="0">
                <a:hlinkClick r:id="rId5"/>
              </a:rPr>
              <a:t>https://www.fabriciolima.net/blog/2019/02/06/query-store-01-introducao/</a:t>
            </a:r>
            <a:endParaRPr lang="en-US" sz="18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B19B17-C10C-480E-8759-8CC137D89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875" y="2728496"/>
            <a:ext cx="2170887" cy="261640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0F79366-FF10-4559-A80C-2002F48A9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2860" y="2728496"/>
            <a:ext cx="5304821" cy="26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0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pt-BR" sz="5400" dirty="0">
                <a:solidFill>
                  <a:srgbClr val="1567B8"/>
                </a:solidFill>
              </a:rPr>
              <a:t>Query Store – Cuidado!!!</a:t>
            </a:r>
            <a:endParaRPr sz="5400" dirty="0">
              <a:solidFill>
                <a:srgbClr val="1567B8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66050D-4FEC-4539-BEC4-30442EEE9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15" y="2217844"/>
            <a:ext cx="11097087" cy="24223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380B66A-E615-4ED8-8B3E-1C31A91ED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5231" y="1337521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7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672036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pt-BR" sz="5000" dirty="0">
                <a:solidFill>
                  <a:srgbClr val="1567B8"/>
                </a:solidFill>
              </a:rPr>
              <a:t>Query Store 2019– Capture Mode – Custom</a:t>
            </a:r>
            <a:endParaRPr sz="5000" dirty="0">
              <a:solidFill>
                <a:srgbClr val="1567B8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BB14FE-E1FE-4503-8F51-90270B11F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899" y="1254054"/>
            <a:ext cx="4992721" cy="45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89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pt-BR" sz="5400" dirty="0">
                <a:solidFill>
                  <a:srgbClr val="1567B8"/>
                </a:solidFill>
              </a:rPr>
              <a:t>Intelligent Database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Row mode memory grant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 SQL é mais acertivo na alocação de memória e evita muitas vezes o uso do TEMPDB em algumas queries.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hlinkClick r:id="rId5"/>
              </a:rPr>
              <a:t>https://docs.microsoft.com/en-us/sql/relational-databases/performance/intelligent-query-processing?view=sql-server-ver15#row-mode-memory-grant-feedback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Batch mode on rowstore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“Batch mode” ajuda em queries analíticas que utilizam muitas linhas realizando agregações. Ele trabalha com batches de ~900 linhas ao invés de trabalhar linha a linha.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https://docs.microsoft.com/en-us/sql/relational-databases/performance/intelligent-query-processing?view=sql-server-ver15#batch-mode-on-rowstore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4093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pt-BR" sz="5400" dirty="0">
                <a:solidFill>
                  <a:srgbClr val="1567B8"/>
                </a:solidFill>
              </a:rPr>
              <a:t>Intelligent Database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43704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Scalar UDF Inlining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Melhorias na performance das Funções Escalares (Scalar UDF – User Defined Functions).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dirty="0">
                <a:hlinkClick r:id="rId5"/>
              </a:rPr>
              <a:t>https://docs.microsoft.com/en-us/sql/relational-databases/performance/intelligent-query-processing?view=sql-server-ver15#scalar-udf-inlining</a:t>
            </a: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Table variable deferred compilation</a:t>
            </a:r>
          </a:p>
          <a:p>
            <a:pPr lvl="2"/>
            <a:endParaRPr lang="en-US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Melhorias na performance das tabelas variáveis, com informações de estatísticas de quantas linhas tem nessa tabela @.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lvl="2"/>
            <a:r>
              <a:rPr lang="en-US" sz="1800" dirty="0">
                <a:hlinkClick r:id="rId6"/>
              </a:rPr>
              <a:t>https://docs.microsoft.com/en-us/sql/relational-databases/performance/intelligent-query-processing?view=sql-server-ver15#table-variable-deferred-compilation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044084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pt-BR" sz="5400" dirty="0">
                <a:solidFill>
                  <a:srgbClr val="1567B8"/>
                </a:solidFill>
              </a:rPr>
              <a:t>In-Memory Database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Memory-optimized TempDB metadata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Feature utilizada para reduzir alguns gargalos na contenção de metadados do TEMPDB (Restart no SQL).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1800" dirty="0">
                <a:solidFill>
                  <a:srgbClr val="0000FF"/>
                </a:solidFill>
                <a:latin typeface="Consolas" panose="020B0609020204030204" pitchFamily="49" charset="0"/>
              </a:rPr>
              <a:t>ALTER</a:t>
            </a:r>
            <a:r>
              <a:rPr lang="en-US" sz="1800" dirty="0"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onsolas" panose="020B0609020204030204" pitchFamily="49" charset="0"/>
              </a:rPr>
              <a:t>SERVER</a:t>
            </a:r>
            <a:r>
              <a:rPr lang="en-US" sz="1800" dirty="0"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onsolas" panose="020B0609020204030204" pitchFamily="49" charset="0"/>
              </a:rPr>
              <a:t>CONFIGURATION</a:t>
            </a:r>
            <a:r>
              <a:rPr lang="en-US" sz="1800" dirty="0"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onsolas" panose="020B0609020204030204" pitchFamily="49" charset="0"/>
              </a:rPr>
              <a:t>SET</a:t>
            </a:r>
            <a:r>
              <a:rPr lang="en-US" sz="1800" dirty="0"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onsolas" panose="020B0609020204030204" pitchFamily="49" charset="0"/>
              </a:rPr>
              <a:t>MEMORY_OPTIMIZED</a:t>
            </a:r>
            <a:r>
              <a:rPr lang="en-US" sz="1800" dirty="0">
                <a:latin typeface="Consolas" panose="020B0609020204030204" pitchFamily="49" charset="0"/>
              </a:rPr>
              <a:t> TEMPDB_METADATA</a:t>
            </a:r>
            <a:r>
              <a:rPr lang="en-US" sz="18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1800" dirty="0">
                <a:solidFill>
                  <a:srgbClr val="0000FF"/>
                </a:solidFill>
                <a:latin typeface="Consolas" panose="020B0609020204030204" pitchFamily="49" charset="0"/>
              </a:rPr>
              <a:t>ON</a:t>
            </a: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lvl="2"/>
            <a:r>
              <a:rPr lang="en-US" sz="1800" dirty="0">
                <a:hlinkClick r:id="rId5"/>
              </a:rPr>
              <a:t>https://www.youtube.com/watch?v=g4aemv5O9as</a:t>
            </a:r>
            <a:endParaRPr lang="en-US" sz="1800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573E8A1-23BA-4FFB-A34B-11843FD50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17" y="4012152"/>
            <a:ext cx="11918338" cy="224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56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en-US" sz="5400" dirty="0">
                <a:solidFill>
                  <a:srgbClr val="1567B8"/>
                </a:solidFill>
              </a:rPr>
              <a:t>New Business Intelligence Features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Data Virtualization and enhanced Poly base</a:t>
            </a:r>
            <a:endParaRPr lang="en-US" sz="18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B2298FB-F4F6-40CF-9AEC-7F023EB9A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617" y="2718570"/>
            <a:ext cx="5596765" cy="248350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E2A290B-84D6-4419-A47B-C456B296C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1267" y="2718570"/>
            <a:ext cx="4869102" cy="248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4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en-US" sz="5400" dirty="0">
                <a:solidFill>
                  <a:srgbClr val="1567B8"/>
                </a:solidFill>
              </a:rPr>
              <a:t>New Business Intelligence Features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SQL Server Big Data / Data Lake/ AI</a:t>
            </a:r>
            <a:endParaRPr lang="en-US" sz="18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A3DC4FF-E74C-4D5D-85D7-9E68F6962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628" y="2222469"/>
            <a:ext cx="7368744" cy="322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5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QLGOL- TeamFabricioLima x TeamFabianoAmorim">
            <a:hlinkClick r:id="" action="ppaction://media"/>
            <a:extLst>
              <a:ext uri="{FF2B5EF4-FFF2-40B4-BE49-F238E27FC236}">
                <a16:creationId xmlns:a16="http://schemas.microsoft.com/office/drawing/2014/main" id="{9D5C8F8E-4001-45F3-A8F4-CE44B5A2C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4049" y="121381"/>
            <a:ext cx="7123902" cy="53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1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95B05DC-A30C-41DB-A326-E2AC973339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211" r="4517" b="8647"/>
          <a:stretch>
            <a:fillRect/>
          </a:stretch>
        </p:blipFill>
        <p:spPr>
          <a:xfrm>
            <a:off x="2465218" y="972014"/>
            <a:ext cx="1703140" cy="1731206"/>
          </a:xfrm>
          <a:custGeom>
            <a:avLst/>
            <a:gdLst>
              <a:gd name="connsiteX0" fmla="*/ 798807 w 1609334"/>
              <a:gd name="connsiteY0" fmla="*/ 0 h 1635854"/>
              <a:gd name="connsiteX1" fmla="*/ 1609334 w 1609334"/>
              <a:gd name="connsiteY1" fmla="*/ 817927 h 1635854"/>
              <a:gd name="connsiteX2" fmla="*/ 798807 w 1609334"/>
              <a:gd name="connsiteY2" fmla="*/ 1635854 h 1635854"/>
              <a:gd name="connsiteX3" fmla="*/ 4747 w 1609334"/>
              <a:gd name="connsiteY3" fmla="*/ 982768 h 1635854"/>
              <a:gd name="connsiteX4" fmla="*/ 0 w 1609334"/>
              <a:gd name="connsiteY4" fmla="*/ 951380 h 1635854"/>
              <a:gd name="connsiteX5" fmla="*/ 0 w 1609334"/>
              <a:gd name="connsiteY5" fmla="*/ 684474 h 1635854"/>
              <a:gd name="connsiteX6" fmla="*/ 4747 w 1609334"/>
              <a:gd name="connsiteY6" fmla="*/ 653086 h 1635854"/>
              <a:gd name="connsiteX7" fmla="*/ 798807 w 1609334"/>
              <a:gd name="connsiteY7" fmla="*/ 0 h 163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9334" h="1635854">
                <a:moveTo>
                  <a:pt x="798807" y="0"/>
                </a:moveTo>
                <a:cubicBezTo>
                  <a:pt x="1246449" y="0"/>
                  <a:pt x="1609334" y="366198"/>
                  <a:pt x="1609334" y="817927"/>
                </a:cubicBezTo>
                <a:cubicBezTo>
                  <a:pt x="1609334" y="1269656"/>
                  <a:pt x="1246449" y="1635854"/>
                  <a:pt x="798807" y="1635854"/>
                </a:cubicBezTo>
                <a:cubicBezTo>
                  <a:pt x="407120" y="1635854"/>
                  <a:pt x="80326" y="1355484"/>
                  <a:pt x="4747" y="982768"/>
                </a:cubicBezTo>
                <a:lnTo>
                  <a:pt x="0" y="951380"/>
                </a:lnTo>
                <a:lnTo>
                  <a:pt x="0" y="684474"/>
                </a:lnTo>
                <a:lnTo>
                  <a:pt x="4747" y="653086"/>
                </a:lnTo>
                <a:cubicBezTo>
                  <a:pt x="80326" y="280370"/>
                  <a:pt x="407120" y="0"/>
                  <a:pt x="798807" y="0"/>
                </a:cubicBezTo>
                <a:close/>
              </a:path>
            </a:pathLst>
          </a:cu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0CEA9FC0-98B3-4769-8A31-362B29C6A096}"/>
              </a:ext>
            </a:extLst>
          </p:cNvPr>
          <p:cNvSpPr/>
          <p:nvPr/>
        </p:nvSpPr>
        <p:spPr>
          <a:xfrm>
            <a:off x="2619001" y="2508475"/>
            <a:ext cx="967699" cy="549646"/>
          </a:xfrm>
          <a:prstGeom prst="ellipse">
            <a:avLst/>
          </a:prstGeom>
        </p:spPr>
        <p:txBody>
          <a:bodyPr lIns="0" tIns="0" rIns="0" bIns="0" rtlCol="0" anchor="ctr">
            <a:spAutoFit/>
          </a:bodyPr>
          <a:lstStyle/>
          <a:p>
            <a:pPr defTabSz="483855">
              <a:defRPr/>
            </a:pPr>
            <a:endParaRPr lang="en-US" sz="2540" dirty="0">
              <a:solidFill>
                <a:srgbClr val="007A3E"/>
              </a:solidFill>
              <a:latin typeface="Segoe UI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F36AB6E-671F-46F1-8B1E-623FD0BACF13}"/>
              </a:ext>
            </a:extLst>
          </p:cNvPr>
          <p:cNvSpPr/>
          <p:nvPr/>
        </p:nvSpPr>
        <p:spPr>
          <a:xfrm>
            <a:off x="2459198" y="1416484"/>
            <a:ext cx="1553646" cy="549646"/>
          </a:xfrm>
          <a:prstGeom prst="ellipse">
            <a:avLst/>
          </a:prstGeom>
        </p:spPr>
        <p:txBody>
          <a:bodyPr lIns="0" tIns="0" rIns="0" bIns="0" rtlCol="0" anchor="ctr">
            <a:spAutoFit/>
          </a:bodyPr>
          <a:lstStyle/>
          <a:p>
            <a:pPr defTabSz="483855">
              <a:defRPr/>
            </a:pPr>
            <a:endParaRPr lang="en-US" sz="2540" dirty="0">
              <a:solidFill>
                <a:srgbClr val="007A3E"/>
              </a:solidFill>
              <a:latin typeface="Segoe UI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DEF3FE8-B6BA-438D-8D60-1CFC91E7532B}"/>
              </a:ext>
            </a:extLst>
          </p:cNvPr>
          <p:cNvSpPr txBox="1"/>
          <p:nvPr/>
        </p:nvSpPr>
        <p:spPr>
          <a:xfrm>
            <a:off x="2200944" y="2778485"/>
            <a:ext cx="2381101" cy="548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3855">
              <a:defRPr/>
            </a:pPr>
            <a:r>
              <a:rPr lang="en-US" sz="2963" dirty="0">
                <a:solidFill>
                  <a:srgbClr val="1018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</a:rPr>
              <a:t>Fabricio Lima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C3D128E-4CC8-420D-93BC-55ACE0C9DA3A}"/>
              </a:ext>
            </a:extLst>
          </p:cNvPr>
          <p:cNvSpPr/>
          <p:nvPr/>
        </p:nvSpPr>
        <p:spPr>
          <a:xfrm>
            <a:off x="3092410" y="2660865"/>
            <a:ext cx="967699" cy="549646"/>
          </a:xfrm>
          <a:prstGeom prst="ellipse">
            <a:avLst/>
          </a:prstGeom>
        </p:spPr>
        <p:txBody>
          <a:bodyPr lIns="0" tIns="0" rIns="0" bIns="0" rtlCol="0" anchor="ctr">
            <a:spAutoFit/>
          </a:bodyPr>
          <a:lstStyle/>
          <a:p>
            <a:pPr defTabSz="483855">
              <a:defRPr/>
            </a:pPr>
            <a:endParaRPr lang="en-US" sz="2540" dirty="0">
              <a:solidFill>
                <a:srgbClr val="007A3E"/>
              </a:solidFill>
              <a:latin typeface="Segoe UI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0E5E58AE-798A-4D8F-BE1D-2031FCBCDC63}"/>
              </a:ext>
            </a:extLst>
          </p:cNvPr>
          <p:cNvGrpSpPr/>
          <p:nvPr/>
        </p:nvGrpSpPr>
        <p:grpSpPr>
          <a:xfrm>
            <a:off x="2526347" y="5076360"/>
            <a:ext cx="353703" cy="424898"/>
            <a:chOff x="1805377" y="4556811"/>
            <a:chExt cx="914400" cy="1098454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5BAD8BC7-F86E-4549-983C-599264219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1462" y="4865229"/>
              <a:ext cx="475488" cy="475488"/>
            </a:xfrm>
            <a:prstGeom prst="rect">
              <a:avLst/>
            </a:prstGeom>
          </p:spPr>
        </p:pic>
        <p:sp>
          <p:nvSpPr>
            <p:cNvPr id="16" name="Retângulo: Cantos Arredondados 24">
              <a:extLst>
                <a:ext uri="{FF2B5EF4-FFF2-40B4-BE49-F238E27FC236}">
                  <a16:creationId xmlns:a16="http://schemas.microsoft.com/office/drawing/2014/main" id="{412EDBB5-FCF1-4A53-81C3-BD998FF96126}"/>
                </a:ext>
              </a:extLst>
            </p:cNvPr>
            <p:cNvSpPr/>
            <p:nvPr/>
          </p:nvSpPr>
          <p:spPr>
            <a:xfrm>
              <a:off x="1805377" y="4556811"/>
              <a:ext cx="914400" cy="1098454"/>
            </a:xfrm>
            <a:prstGeom prst="roundRect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lIns="0" tIns="0" rIns="0" bIns="0" rtlCol="0" anchor="ctr">
              <a:spAutoFit/>
            </a:bodyPr>
            <a:lstStyle/>
            <a:p>
              <a:pPr defTabSz="483855">
                <a:defRPr/>
              </a:pPr>
              <a:endParaRPr lang="en-US" sz="2540" dirty="0">
                <a:solidFill>
                  <a:srgbClr val="007A3E"/>
                </a:solidFill>
                <a:latin typeface="Segoe UI"/>
              </a:endParaRP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85F36F1-050F-4C16-BB12-9A4B13196D20}"/>
              </a:ext>
            </a:extLst>
          </p:cNvPr>
          <p:cNvGrpSpPr/>
          <p:nvPr/>
        </p:nvGrpSpPr>
        <p:grpSpPr>
          <a:xfrm>
            <a:off x="4326027" y="5109501"/>
            <a:ext cx="353703" cy="424898"/>
            <a:chOff x="2890007" y="4556811"/>
            <a:chExt cx="914400" cy="1098454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4E541CAF-F787-43AD-9878-DE81D110A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99377" y="4852836"/>
              <a:ext cx="495660" cy="441512"/>
            </a:xfrm>
            <a:prstGeom prst="rect">
              <a:avLst/>
            </a:prstGeom>
          </p:spPr>
        </p:pic>
        <p:sp>
          <p:nvSpPr>
            <p:cNvPr id="19" name="Retângulo: Cantos Arredondados 25">
              <a:extLst>
                <a:ext uri="{FF2B5EF4-FFF2-40B4-BE49-F238E27FC236}">
                  <a16:creationId xmlns:a16="http://schemas.microsoft.com/office/drawing/2014/main" id="{F439C4C2-EABE-473D-8E79-206F297F88F9}"/>
                </a:ext>
              </a:extLst>
            </p:cNvPr>
            <p:cNvSpPr/>
            <p:nvPr/>
          </p:nvSpPr>
          <p:spPr>
            <a:xfrm>
              <a:off x="2890007" y="4556811"/>
              <a:ext cx="914400" cy="1098454"/>
            </a:xfrm>
            <a:prstGeom prst="roundRect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lIns="0" tIns="0" rIns="0" bIns="0" rtlCol="0" anchor="ctr">
              <a:spAutoFit/>
            </a:bodyPr>
            <a:lstStyle/>
            <a:p>
              <a:pPr defTabSz="483855">
                <a:defRPr/>
              </a:pPr>
              <a:endParaRPr lang="en-US" sz="2540" dirty="0">
                <a:solidFill>
                  <a:srgbClr val="007A3E"/>
                </a:solidFill>
                <a:latin typeface="Segoe UI"/>
              </a:endParaRPr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55E4387-7B7B-4DFB-BBBC-1BEEF0D0897F}"/>
              </a:ext>
            </a:extLst>
          </p:cNvPr>
          <p:cNvSpPr txBox="1"/>
          <p:nvPr/>
        </p:nvSpPr>
        <p:spPr>
          <a:xfrm>
            <a:off x="662053" y="5145099"/>
            <a:ext cx="1632178" cy="28469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483855">
              <a:defRPr/>
            </a:pPr>
            <a:r>
              <a:rPr lang="en-US" sz="1250" dirty="0">
                <a:solidFill>
                  <a:srgbClr val="AF272F"/>
                </a:solidFill>
                <a:latin typeface="Segoe UI"/>
              </a:rPr>
              <a:t>@fabriciofrancalima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7260157-6104-4379-A9C0-7FC28544D914}"/>
              </a:ext>
            </a:extLst>
          </p:cNvPr>
          <p:cNvSpPr txBox="1"/>
          <p:nvPr/>
        </p:nvSpPr>
        <p:spPr>
          <a:xfrm>
            <a:off x="4643848" y="5184593"/>
            <a:ext cx="2284984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3855">
              <a:defRPr/>
            </a:pPr>
            <a:r>
              <a:rPr lang="en-US" sz="1270" dirty="0">
                <a:solidFill>
                  <a:srgbClr val="AF272F"/>
                </a:solidFill>
                <a:latin typeface="Segoe UI"/>
              </a:rPr>
              <a:t>/FabricioLimaSolucoesEmBD/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75E2AF4-D2ED-49EE-9FA7-BF15B4B5B9A0}"/>
              </a:ext>
            </a:extLst>
          </p:cNvPr>
          <p:cNvSpPr txBox="1"/>
          <p:nvPr/>
        </p:nvSpPr>
        <p:spPr>
          <a:xfrm>
            <a:off x="2848214" y="5132938"/>
            <a:ext cx="1152367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3855">
              <a:defRPr/>
            </a:pPr>
            <a:r>
              <a:rPr lang="en-US" sz="1270" dirty="0">
                <a:solidFill>
                  <a:srgbClr val="AF272F"/>
                </a:solidFill>
                <a:latin typeface="Segoe UI"/>
              </a:rPr>
              <a:t>@fabriciodba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4FA72B89-FC4D-4112-9BCE-2DE9EFDF1308}"/>
              </a:ext>
            </a:extLst>
          </p:cNvPr>
          <p:cNvSpPr/>
          <p:nvPr/>
        </p:nvSpPr>
        <p:spPr>
          <a:xfrm>
            <a:off x="2751183" y="3326777"/>
            <a:ext cx="1181542" cy="456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83855">
              <a:lnSpc>
                <a:spcPct val="150000"/>
              </a:lnSpc>
              <a:defRPr/>
            </a:pPr>
            <a:r>
              <a:rPr lang="pt-BR" dirty="0">
                <a:solidFill>
                  <a:srgbClr val="F2F2F2">
                    <a:lumMod val="25000"/>
                  </a:srgbClr>
                </a:solidFill>
                <a:latin typeface="Segoe UI"/>
              </a:rPr>
              <a:t>Vitória-ES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9115836-F212-427A-AF9C-6AF0E5932E32}"/>
              </a:ext>
            </a:extLst>
          </p:cNvPr>
          <p:cNvSpPr txBox="1"/>
          <p:nvPr/>
        </p:nvSpPr>
        <p:spPr>
          <a:xfrm>
            <a:off x="7590667" y="319431"/>
            <a:ext cx="4410554" cy="580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3855">
              <a:defRPr/>
            </a:pPr>
            <a:r>
              <a:rPr lang="en-US" sz="3175" dirty="0">
                <a:solidFill>
                  <a:srgbClr val="AF272F"/>
                </a:solidFill>
                <a:latin typeface="Segoe UI"/>
              </a:rPr>
              <a:t>SELECT @@version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86537E7-D4A0-4F0F-AD6B-B7E8C5A1F78B}"/>
              </a:ext>
            </a:extLst>
          </p:cNvPr>
          <p:cNvSpPr txBox="1"/>
          <p:nvPr/>
        </p:nvSpPr>
        <p:spPr>
          <a:xfrm>
            <a:off x="7529352" y="931439"/>
            <a:ext cx="4410554" cy="356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2409" indent="-302409" defTabSz="4838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328" dirty="0">
                <a:solidFill>
                  <a:srgbClr val="F2F2F2">
                    <a:lumMod val="25000"/>
                  </a:srgbClr>
                </a:solidFill>
                <a:latin typeface="Segoe UI"/>
              </a:rPr>
              <a:t>Versão 3.4</a:t>
            </a:r>
          </a:p>
          <a:p>
            <a:pPr marL="302409" indent="-302409" defTabSz="4838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328" dirty="0">
                <a:solidFill>
                  <a:srgbClr val="F2F2F2">
                    <a:lumMod val="25000"/>
                  </a:srgbClr>
                </a:solidFill>
                <a:latin typeface="Segoe UI"/>
              </a:rPr>
              <a:t>14 anos de SQL Server </a:t>
            </a:r>
          </a:p>
          <a:p>
            <a:pPr marL="342900" indent="-342900" defTabSz="4838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117" dirty="0">
                <a:solidFill>
                  <a:srgbClr val="F2F2F2">
                    <a:lumMod val="25000"/>
                  </a:srgbClr>
                </a:solidFill>
                <a:latin typeface="Segoe UI"/>
                <a:hlinkClick r:id="rId8"/>
              </a:rPr>
              <a:t>www.fabriciolima.net/blog/</a:t>
            </a:r>
            <a:endParaRPr lang="en-US" sz="2117" dirty="0">
              <a:solidFill>
                <a:srgbClr val="F2F2F2">
                  <a:lumMod val="25000"/>
                </a:srgbClr>
              </a:solidFill>
              <a:latin typeface="Segoe UI"/>
            </a:endParaRPr>
          </a:p>
          <a:p>
            <a:pPr marL="362891" indent="-362891" defTabSz="4838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328" dirty="0">
                <a:solidFill>
                  <a:srgbClr val="F2F2F2">
                    <a:lumMod val="25000"/>
                  </a:srgbClr>
                </a:solidFill>
                <a:latin typeface="Segoe UI"/>
              </a:rPr>
              <a:t>Local Group SQL Server ES</a:t>
            </a:r>
          </a:p>
          <a:p>
            <a:pPr marL="362891" indent="-362891" defTabSz="4838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328" dirty="0">
                <a:solidFill>
                  <a:srgbClr val="F2F2F2">
                    <a:lumMod val="25000"/>
                  </a:srgbClr>
                </a:solidFill>
                <a:latin typeface="Segoe UI"/>
              </a:rPr>
              <a:t>MVP Data Platform</a:t>
            </a:r>
          </a:p>
          <a:p>
            <a:pPr marL="362891" indent="-362891" defTabSz="4838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328" dirty="0">
                <a:solidFill>
                  <a:srgbClr val="F2F2F2">
                    <a:lumMod val="25000"/>
                  </a:srgbClr>
                </a:solidFill>
                <a:latin typeface="Segoe UI"/>
              </a:rPr>
              <a:t>Consultor e Instrutor:</a:t>
            </a:r>
          </a:p>
          <a:p>
            <a:pPr defTabSz="483855">
              <a:defRPr/>
            </a:pPr>
            <a:endParaRPr lang="en-US" sz="1905" dirty="0">
              <a:solidFill>
                <a:srgbClr val="F2F2F2">
                  <a:lumMod val="25000"/>
                </a:srgbClr>
              </a:solidFill>
              <a:latin typeface="Segoe UI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3C3324BE-5D8B-4F0F-81A2-B59DC4C29E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206" y="3978733"/>
            <a:ext cx="3360893" cy="113076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2BA6CDD-1394-4FB6-8860-9FD037DC95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25" y="5054497"/>
            <a:ext cx="444581" cy="44676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1567B8"/>
              </a:buClr>
              <a:buSzPts val="5400"/>
            </a:pPr>
            <a:r>
              <a:rPr lang="en-US" sz="5400" dirty="0">
                <a:solidFill>
                  <a:srgbClr val="1567B8"/>
                </a:solidFill>
              </a:rPr>
              <a:t>DEMOS</a:t>
            </a:r>
            <a:endParaRPr sz="5400" dirty="0">
              <a:solidFill>
                <a:srgbClr val="1567B8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D4C42F-2F55-430A-A774-DB60553D1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537" y="1502546"/>
            <a:ext cx="3060536" cy="385290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F089210-4734-4182-8191-A19A0BC2CE2C}"/>
              </a:ext>
            </a:extLst>
          </p:cNvPr>
          <p:cNvSpPr/>
          <p:nvPr/>
        </p:nvSpPr>
        <p:spPr>
          <a:xfrm>
            <a:off x="4677949" y="1720840"/>
            <a:ext cx="534473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Row mode memory grant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Batch mode x Row mode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Table variable deferred compilation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Scalar UDF Inlining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Accelerated database recovery</a:t>
            </a:r>
            <a:endParaRPr lang="pt-B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9285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pt-BR" sz="5400" dirty="0">
                <a:solidFill>
                  <a:srgbClr val="1567B8"/>
                </a:solidFill>
              </a:rPr>
              <a:t>Referências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5"/>
              </a:rPr>
              <a:t>https://docs.microsoft.com/en-us/sql/sql-server/what-s-new-in-sql-server-ver15?view=sql-server-ver15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hlinkClick r:id="rId6"/>
              </a:rPr>
              <a:t>https://www.brentozar.com/archive/2019/10/video-whats-new-in-sql-server-2019/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hlinkClick r:id="rId7"/>
              </a:rPr>
              <a:t>https://www.dirceuresende.com/blog/sql-server-2019-lista-de-novidades-e-novos-recursos/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hlinkClick r:id="rId8"/>
              </a:rPr>
              <a:t>https://www.brentozar.com/archive/2019/03/video-demoing-sql-server-2019s-new-accelerated-database-recovery/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hlinkClick r:id="rId9"/>
              </a:rPr>
              <a:t>https://www.brentozar.com/archive/2018/09/whats-new-in-sql-server-2019s-sys-messages-more-unannounced-features/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hlinkClick r:id="rId10"/>
              </a:rPr>
              <a:t>https://www.modbi.com/post/sql-server-2019-new-business-intelligence-features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16998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pt-BR" sz="5400" dirty="0">
                <a:solidFill>
                  <a:srgbClr val="1567B8"/>
                </a:solidFill>
              </a:rPr>
              <a:t>Dúvidas</a:t>
            </a:r>
            <a:endParaRPr sz="5400" dirty="0">
              <a:solidFill>
                <a:srgbClr val="1567B8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24000D-A02E-4DFD-8303-D7A85030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896" y="1600695"/>
            <a:ext cx="3372207" cy="365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956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8B0C691-BB77-44D4-87FE-341026313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422" y="274329"/>
            <a:ext cx="7095155" cy="53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56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859575" y="1177515"/>
            <a:ext cx="10747332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5400"/>
            </a:pPr>
            <a:br>
              <a:rPr lang="pt-BR" sz="5400" b="1" dirty="0"/>
            </a:br>
            <a:r>
              <a:rPr lang="pt-BR" sz="5400" b="1" dirty="0">
                <a:solidFill>
                  <a:srgbClr val="292A7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SQL Server 2019 – O que vem por aí?</a:t>
            </a:r>
            <a:br>
              <a:rPr lang="pt-BR" sz="5400" b="1" dirty="0">
                <a:solidFill>
                  <a:srgbClr val="292A76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endParaRPr sz="5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524000" y="4289979"/>
            <a:ext cx="9144000" cy="113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70000"/>
              </a:lnSpc>
              <a:spcBef>
                <a:spcPts val="0"/>
              </a:spcBef>
              <a:buSzPts val="3330"/>
            </a:pPr>
            <a:r>
              <a:rPr lang="pt-BR" sz="3600" dirty="0">
                <a:solidFill>
                  <a:srgbClr val="292A7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Fabrício Lima</a:t>
            </a:r>
          </a:p>
          <a:p>
            <a:pPr marL="0" lvl="0" indent="0">
              <a:lnSpc>
                <a:spcPct val="70000"/>
              </a:lnSpc>
              <a:spcBef>
                <a:spcPts val="0"/>
              </a:spcBef>
              <a:buSzPts val="3330"/>
            </a:pPr>
            <a:endParaRPr lang="pt-BR" sz="3600" dirty="0">
              <a:solidFill>
                <a:srgbClr val="292A76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70000"/>
              </a:lnSpc>
              <a:spcBef>
                <a:spcPts val="0"/>
              </a:spcBef>
              <a:buSzPts val="3330"/>
            </a:pPr>
            <a:r>
              <a:rPr lang="pt-BR" sz="3600" dirty="0">
                <a:solidFill>
                  <a:srgbClr val="292A76"/>
                </a:solidFill>
                <a:cs typeface="Arial" panose="020B0604020202020204" pitchFamily="34" charset="0"/>
              </a:rPr>
              <a:t>Luiz Lima</a:t>
            </a:r>
            <a:endParaRPr lang="pt-BR" sz="3600" dirty="0"/>
          </a:p>
        </p:txBody>
      </p:sp>
      <p:sp>
        <p:nvSpPr>
          <p:cNvPr id="5" name="Google Shape;92;p14">
            <a:extLst>
              <a:ext uri="{FF2B5EF4-FFF2-40B4-BE49-F238E27FC236}">
                <a16:creationId xmlns:a16="http://schemas.microsoft.com/office/drawing/2014/main" id="{44909046-2840-4242-B6C5-646BB6C93DBC}"/>
              </a:ext>
            </a:extLst>
          </p:cNvPr>
          <p:cNvSpPr txBox="1">
            <a:spLocks/>
          </p:cNvSpPr>
          <p:nvPr/>
        </p:nvSpPr>
        <p:spPr>
          <a:xfrm>
            <a:off x="233825" y="403786"/>
            <a:ext cx="11182858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800"/>
              </a:spcAft>
            </a:pPr>
            <a:endParaRPr lang="pt-BR" sz="5400" b="1" dirty="0">
              <a:solidFill>
                <a:srgbClr val="292A76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56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9591C7B-F8CC-4CDA-AF28-EEE2A39D7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915" y="5312108"/>
            <a:ext cx="1458582" cy="1470468"/>
          </a:xfrm>
          <a:prstGeom prst="rect">
            <a:avLst/>
          </a:prstGeom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7072231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800"/>
              </a:spcAft>
            </a:pPr>
            <a:r>
              <a:rPr lang="pt-BR" sz="5400" b="1" dirty="0">
                <a:solidFill>
                  <a:srgbClr val="292A7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Luiz Vitor França Lima</a:t>
            </a:r>
          </a:p>
        </p:txBody>
      </p:sp>
      <p:sp>
        <p:nvSpPr>
          <p:cNvPr id="93" name="Google Shape;93;p14"/>
          <p:cNvSpPr txBox="1"/>
          <p:nvPr/>
        </p:nvSpPr>
        <p:spPr>
          <a:xfrm>
            <a:off x="352578" y="1182800"/>
            <a:ext cx="7539671" cy="325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292A76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292A7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Consultor SQL Server – Fabrício Lima Soluções em Banco de Dados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292A76"/>
                </a:solidFill>
                <a:cs typeface="Arial" panose="020B0604020202020204" pitchFamily="34" charset="0"/>
              </a:rPr>
              <a:t>Trabalho com SQL Server desde 2009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92A76"/>
                </a:solidFill>
                <a:cs typeface="Arial" panose="020B0604020202020204" pitchFamily="34" charset="0"/>
              </a:rPr>
              <a:t>Contatos:</a:t>
            </a:r>
            <a:endParaRPr lang="pt-BR" sz="2400" b="1" dirty="0">
              <a:solidFill>
                <a:srgbClr val="292A76"/>
              </a:solidFill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92A7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Blog: </a:t>
            </a:r>
            <a:r>
              <a:rPr lang="en-US" sz="2400" dirty="0">
                <a:hlinkClick r:id="rId6"/>
              </a:rPr>
              <a:t>https://luizlima.net/</a:t>
            </a:r>
            <a:endParaRPr lang="en-US" sz="2400" dirty="0"/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92A7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Facebook: </a:t>
            </a:r>
            <a:r>
              <a:rPr lang="en-US" sz="2400" dirty="0">
                <a:hlinkClick r:id="rId7"/>
              </a:rPr>
              <a:t>http://facebook.com/luizlimaDBA</a:t>
            </a:r>
            <a:endParaRPr lang="en-US" sz="2400" dirty="0"/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92A7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LinkedIn: </a:t>
            </a:r>
            <a:r>
              <a:rPr lang="en-US" sz="2400" dirty="0">
                <a:hlinkClick r:id="rId8"/>
              </a:rPr>
              <a:t>https://www.linkedin.com/in/luizvitorlima/</a:t>
            </a:r>
            <a:endParaRPr lang="pt-BR" sz="2400" dirty="0">
              <a:solidFill>
                <a:srgbClr val="292A76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92A7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Certificações: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E27BF9F-F7AE-4CF1-9C49-5A766C99E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5576" y="639942"/>
            <a:ext cx="2882861" cy="43428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9B9D9F9-0580-40A0-A16E-AB6CD86B3D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3831" y="5312108"/>
            <a:ext cx="1458582" cy="14602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5E4F280-8D59-40AC-8C7C-9AE0CC3CD5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5301880"/>
            <a:ext cx="1450186" cy="147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46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pt-BR" sz="5400" dirty="0">
                <a:solidFill>
                  <a:srgbClr val="1567B8"/>
                </a:solidFill>
              </a:rPr>
              <a:t>Introdução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/>
              <a:t>Data de Lançamento – Microsoft Ignite: 4 de novembro de 2019</a:t>
            </a:r>
          </a:p>
          <a:p>
            <a:endParaRPr lang="en-US" sz="1800" dirty="0">
              <a:hlinkClick r:id="rId5"/>
            </a:endParaRPr>
          </a:p>
          <a:p>
            <a:r>
              <a:rPr lang="en-US" sz="1800" dirty="0">
                <a:hlinkClick r:id="rId5"/>
              </a:rPr>
              <a:t>https://www.microsoft.com/en-us/sql-server/sql-server-2019</a:t>
            </a:r>
            <a:endParaRPr lang="en-US" sz="1800" dirty="0"/>
          </a:p>
        </p:txBody>
      </p:sp>
      <p:pic>
        <p:nvPicPr>
          <p:cNvPr id="6" name="Picture 2" descr="Resultado de imagem para sql server 2019">
            <a:extLst>
              <a:ext uri="{FF2B5EF4-FFF2-40B4-BE49-F238E27FC236}">
                <a16:creationId xmlns:a16="http://schemas.microsoft.com/office/drawing/2014/main" id="{EC704EEC-C866-470C-8F31-78D8EC927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780" y="2894662"/>
            <a:ext cx="6056851" cy="29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20CF150-84A6-4CEB-9F41-7F42339EE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9204" y="2142244"/>
            <a:ext cx="3705133" cy="370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9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en-US" sz="5400" dirty="0">
                <a:solidFill>
                  <a:srgbClr val="1567B8"/>
                </a:solidFill>
              </a:rPr>
              <a:t>Installation - Setup Options - Memory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5"/>
              </a:rPr>
              <a:t>https://docs.microsoft.com/pt-br/sql/sql-server/install/instance-configuration?view=sql-server-ver15#memory</a:t>
            </a:r>
            <a:endParaRPr lang="en-US" sz="1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6B3A8A4-FE70-485C-ADDA-633F101317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48" y="2060744"/>
            <a:ext cx="4613913" cy="34847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F5536D3-6B10-4AA4-9393-F093C0222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4217" y="2060743"/>
            <a:ext cx="4560568" cy="34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2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39592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en-US" sz="5400" dirty="0">
                <a:solidFill>
                  <a:srgbClr val="1567B8"/>
                </a:solidFill>
              </a:rPr>
              <a:t>Installation - Setup Options - Parallelism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5"/>
              </a:rPr>
              <a:t>https://docs.microsoft.com/pt-br/sql/sql-server/install/instance-configuration?view=sql-server-ver15#maxdop</a:t>
            </a:r>
            <a:endParaRPr lang="en-US" sz="1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304C7EC-1A2D-4375-9AAA-D70EC965B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25" y="2085657"/>
            <a:ext cx="4533406" cy="34127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E982469-863E-4CDE-8906-3BB846B28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3385" y="2085657"/>
            <a:ext cx="4446254" cy="340754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9CE34C6-1CF3-41E4-B81D-985D2751D9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83" y="4098750"/>
            <a:ext cx="47434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en-US" sz="5400" dirty="0">
                <a:solidFill>
                  <a:srgbClr val="1567B8"/>
                </a:solidFill>
              </a:rPr>
              <a:t>Accelerated Database Recovery (ADR)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Reduz o tempo de recuperação após um rollback de uma longa transação.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1800" dirty="0">
                <a:hlinkClick r:id="rId5"/>
              </a:rPr>
              <a:t>https://docs.microsoft.com/en-us/sql/relational-databases/backup-restore/restore-and-recovery-overview-sql-server?view=sql-server-ver15#adr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4C8FE8-F1FB-40D5-8AAC-3A993C386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153" y="1312783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pt-BR" sz="5400" dirty="0">
                <a:solidFill>
                  <a:srgbClr val="1567B8"/>
                </a:solidFill>
              </a:rPr>
              <a:t>Developer Experience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Error messages</a:t>
            </a:r>
          </a:p>
          <a:p>
            <a:endParaRPr lang="en-US" sz="1800" dirty="0">
              <a:hlinkClick r:id="rId5"/>
            </a:endParaRPr>
          </a:p>
          <a:p>
            <a:r>
              <a:rPr lang="en-US" sz="1800" dirty="0">
                <a:hlinkClick r:id="rId5"/>
              </a:rPr>
              <a:t>https://www.brentozar.com/archive/2018/09/whats-new-in-sql-server-2019s-sys-messages-more-unannounced-features/</a:t>
            </a:r>
            <a:endParaRPr lang="en-US" sz="1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024DA66-299D-4F25-B7A8-6E0545EB2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754" y="2828119"/>
            <a:ext cx="5374531" cy="30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13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25" y="5847377"/>
            <a:ext cx="2221279" cy="82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33825" y="403786"/>
            <a:ext cx="11014183" cy="85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rgbClr val="1567B8"/>
              </a:buClr>
              <a:buSzPts val="5400"/>
            </a:pPr>
            <a:r>
              <a:rPr lang="pt-BR" sz="5400" dirty="0">
                <a:solidFill>
                  <a:srgbClr val="1567B8"/>
                </a:solidFill>
              </a:rPr>
              <a:t>Developer Experience</a:t>
            </a:r>
            <a:endParaRPr sz="5400" dirty="0">
              <a:solidFill>
                <a:srgbClr val="1567B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EFD72-79E8-4999-8C74-AA6B6FEED3F6}"/>
              </a:ext>
            </a:extLst>
          </p:cNvPr>
          <p:cNvSpPr txBox="1"/>
          <p:nvPr/>
        </p:nvSpPr>
        <p:spPr>
          <a:xfrm>
            <a:off x="390617" y="1615736"/>
            <a:ext cx="114610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Error messages - String or binary data would be truncated</a:t>
            </a:r>
          </a:p>
          <a:p>
            <a:endParaRPr lang="en-US" sz="1800" dirty="0">
              <a:hlinkClick r:id="rId5"/>
            </a:endParaRPr>
          </a:p>
          <a:p>
            <a:r>
              <a:rPr lang="en-US" sz="1800" dirty="0">
                <a:hlinkClick r:id="rId6"/>
              </a:rPr>
              <a:t>https://www.dirceuresende.com/blog/sql-server-string-or-binary-data-would-be-truncated-o-que-e-como-identificar-a-causa-raiz-e-como-corrigir/</a:t>
            </a:r>
            <a:endParaRPr lang="en-US" sz="18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9A7765B-E015-4648-A9DF-3173201E40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2992" y="5752590"/>
            <a:ext cx="3812199" cy="77486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4F07703-DE94-4CE8-8632-DBB23D73BA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522" y="2988539"/>
            <a:ext cx="8520480" cy="250034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8423529-46E5-45A2-B67E-7CB94E1C31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9666" y="2119312"/>
            <a:ext cx="47625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7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59EB1FFA4CFC242A305C3B499AED8AF" ma:contentTypeVersion="7" ma:contentTypeDescription="Crie um novo documento." ma:contentTypeScope="" ma:versionID="3775e41380e2c6709737e603ede36d70">
  <xsd:schema xmlns:xsd="http://www.w3.org/2001/XMLSchema" xmlns:xs="http://www.w3.org/2001/XMLSchema" xmlns:p="http://schemas.microsoft.com/office/2006/metadata/properties" xmlns:ns2="ceaa54c1-29c1-4547-9a93-31708fc18cf7" targetNamespace="http://schemas.microsoft.com/office/2006/metadata/properties" ma:root="true" ma:fieldsID="777558a88eec872980f82a3ce4382f3d" ns2:_="">
    <xsd:import namespace="ceaa54c1-29c1-4547-9a93-31708fc18c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a54c1-29c1-4547-9a93-31708fc18c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BCBEB5-AF02-4442-9048-9BC63C7CBB4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6CE5D07-4A04-4FC5-B131-61F5FE385E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aa54c1-29c1-4547-9a93-31708fc18c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26D65-5B69-4324-9484-7C99771FD5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7935</TotalTime>
  <Words>761</Words>
  <Application>Microsoft Office PowerPoint</Application>
  <PresentationFormat>Widescreen</PresentationFormat>
  <Paragraphs>129</Paragraphs>
  <Slides>24</Slides>
  <Notes>24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Consolas</vt:lpstr>
      <vt:lpstr>Segoe UI</vt:lpstr>
      <vt:lpstr>Tema do Office</vt:lpstr>
      <vt:lpstr> SQL Server 2019 – O que vem por aí? </vt:lpstr>
      <vt:lpstr>Apresentação do PowerPoint</vt:lpstr>
      <vt:lpstr>Luiz Vitor França Lima</vt:lpstr>
      <vt:lpstr>Introdução</vt:lpstr>
      <vt:lpstr>Installation - Setup Options - Memory</vt:lpstr>
      <vt:lpstr>Installation - Setup Options - Parallelism</vt:lpstr>
      <vt:lpstr>Accelerated Database Recovery (ADR)</vt:lpstr>
      <vt:lpstr>Developer Experience</vt:lpstr>
      <vt:lpstr>Developer Experience</vt:lpstr>
      <vt:lpstr>High Availability – Availability Groups</vt:lpstr>
      <vt:lpstr>Query Store – Introdução</vt:lpstr>
      <vt:lpstr>Query Store – Cuidado!!!</vt:lpstr>
      <vt:lpstr>Query Store 2019– Capture Mode – Custom</vt:lpstr>
      <vt:lpstr>Intelligent Database</vt:lpstr>
      <vt:lpstr>Intelligent Database</vt:lpstr>
      <vt:lpstr>In-Memory Database</vt:lpstr>
      <vt:lpstr>New Business Intelligence Features</vt:lpstr>
      <vt:lpstr>New Business Intelligence Features</vt:lpstr>
      <vt:lpstr>Apresentação do PowerPoint</vt:lpstr>
      <vt:lpstr>DEMOS</vt:lpstr>
      <vt:lpstr>Referências</vt:lpstr>
      <vt:lpstr>Dúvidas</vt:lpstr>
      <vt:lpstr>Apresentação do PowerPoint</vt:lpstr>
      <vt:lpstr> SQL Server 2019 – O que vem por aí?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BI vs Reporting Services: Quem é melhor?</dc:title>
  <cp:lastModifiedBy>Luiz Vitor França Lima</cp:lastModifiedBy>
  <cp:revision>152</cp:revision>
  <dcterms:modified xsi:type="dcterms:W3CDTF">2019-12-19T19:16:19Z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0x010100359EB1FFA4CFC242A305C3B499AED8AF</vt:lpwstr>
  </property>
</Properties>
</file>